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261" r:id="rId3"/>
    <p:sldId id="262" r:id="rId4"/>
    <p:sldId id="268" r:id="rId5"/>
    <p:sldId id="276" r:id="rId6"/>
    <p:sldId id="274" r:id="rId7"/>
    <p:sldId id="275" r:id="rId8"/>
    <p:sldId id="272" r:id="rId9"/>
    <p:sldId id="273" r:id="rId10"/>
    <p:sldId id="279" r:id="rId11"/>
    <p:sldId id="270" r:id="rId12"/>
    <p:sldId id="278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DCC7D-FE6C-4E31-9B81-4661B8241B6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32F6E-D785-4354-BF4D-CA8A6D8B0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4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FE64F-7143-4BE7-AB83-DF55D5A6B7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9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32F6E-D785-4354-BF4D-CA8A6D8B08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43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32F6E-D785-4354-BF4D-CA8A6D8B08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4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32F6E-D785-4354-BF4D-CA8A6D8B08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32F6E-D785-4354-BF4D-CA8A6D8B08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6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32F6E-D785-4354-BF4D-CA8A6D8B08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32F6E-D785-4354-BF4D-CA8A6D8B08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05A5-4E6A-4703-8036-4DE49D6A78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586-88C0-4FC9-BCE3-B295F435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0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05A5-4E6A-4703-8036-4DE49D6A78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586-88C0-4FC9-BCE3-B295F435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9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05A5-4E6A-4703-8036-4DE49D6A78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586-88C0-4FC9-BCE3-B295F435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2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05A5-4E6A-4703-8036-4DE49D6A78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586-88C0-4FC9-BCE3-B295F435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9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05A5-4E6A-4703-8036-4DE49D6A78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586-88C0-4FC9-BCE3-B295F435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05A5-4E6A-4703-8036-4DE49D6A78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586-88C0-4FC9-BCE3-B295F435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6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05A5-4E6A-4703-8036-4DE49D6A78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586-88C0-4FC9-BCE3-B295F435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0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05A5-4E6A-4703-8036-4DE49D6A78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586-88C0-4FC9-BCE3-B295F435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4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05A5-4E6A-4703-8036-4DE49D6A78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586-88C0-4FC9-BCE3-B295F435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05A5-4E6A-4703-8036-4DE49D6A78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586-88C0-4FC9-BCE3-B295F435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9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05A5-4E6A-4703-8036-4DE49D6A78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586-88C0-4FC9-BCE3-B295F435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7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505A5-4E6A-4703-8036-4DE49D6A781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D586-88C0-4FC9-BCE3-B295F435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3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09" y="21267"/>
            <a:ext cx="2932386" cy="175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720436" y="498764"/>
            <a:ext cx="2191576" cy="914400"/>
          </a:xfrm>
          <a:prstGeom prst="ellipse">
            <a:avLst/>
          </a:prstGeom>
          <a:noFill/>
          <a:ln w="6350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Mangal" pitchFamily="18" charset="0"/>
                <a:cs typeface="Mangal" pitchFamily="18" charset="0"/>
              </a:rPr>
              <a:t>Bài</a:t>
            </a:r>
            <a:r>
              <a:rPr lang="en-US" sz="3200" b="1" i="1" dirty="0" smtClean="0">
                <a:solidFill>
                  <a:srgbClr val="FF0000"/>
                </a:solidFill>
                <a:latin typeface="Mangal" pitchFamily="18" charset="0"/>
                <a:cs typeface="Mangal" pitchFamily="18" charset="0"/>
              </a:rPr>
              <a:t> 14</a:t>
            </a:r>
            <a:endParaRPr lang="en-US" sz="3200" b="1" i="1" dirty="0">
              <a:solidFill>
                <a:srgbClr val="FF0000"/>
              </a:solidFill>
              <a:latin typeface="Mangal" pitchFamily="18" charset="0"/>
              <a:cs typeface="Mangal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20436" y="1486122"/>
            <a:ext cx="7723815" cy="3322428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Deflate">
              <a:avLst>
                <a:gd name="adj" fmla="val 11099"/>
              </a:avLst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ENZIM VÀ</a:t>
            </a:r>
            <a:r>
              <a:rPr kumimoji="0" lang="en-US" sz="4400" b="1" i="0" u="none" strike="noStrike" kern="1200" normalizeH="0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VAI TRÒ CỦA ENZIM TRONG CHUYỂN HÓA VẬT CHẤT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E75E-852B-4685-8883-736F3AA8F76D}" type="slidenum">
              <a:rPr lang="en-US" smtClean="0"/>
              <a:t>1</a:t>
            </a:fld>
            <a:endParaRPr lang="en-US"/>
          </a:p>
        </p:txBody>
      </p:sp>
      <p:pic>
        <p:nvPicPr>
          <p:cNvPr id="3080" name="Picture 8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135" y="4622179"/>
            <a:ext cx="4574638" cy="225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381" y="-2761"/>
            <a:ext cx="5086619" cy="68607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680" y="820082"/>
            <a:ext cx="2377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00CC"/>
                </a:solidFill>
                <a:cs typeface="Arial" panose="020B0604020202020204" pitchFamily="34" charset="0"/>
              </a:rPr>
              <a:t>Cấu</a:t>
            </a:r>
            <a:r>
              <a:rPr lang="en-US" sz="2800" b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trúc</a:t>
            </a:r>
            <a:endParaRPr lang="en-US" sz="28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49350"/>
            <a:ext cx="857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Enzim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E75E-852B-4685-8883-736F3AA8F76D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680" y="1343302"/>
            <a:ext cx="5078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Cơ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chế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tác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động</a:t>
            </a:r>
            <a:endParaRPr lang="en-US" sz="2800" b="1" u="sng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680" y="1866522"/>
            <a:ext cx="3826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3.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Các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yếu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tố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ảnh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hưởng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đến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hoạt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tính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enzim</a:t>
            </a:r>
            <a:endParaRPr lang="en-US" sz="2800" b="1" u="sng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565780" y="484933"/>
            <a:ext cx="1601965" cy="1510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49350"/>
            <a:ext cx="857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Enzim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E75E-852B-4685-8883-736F3AA8F76D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0945" y="834125"/>
            <a:ext cx="8575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</a:rPr>
              <a:t>Vai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enzim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quá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hóa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chất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8426" y="1801518"/>
            <a:ext cx="7496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Xúc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phản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4172" y="4786691"/>
            <a:ext cx="7365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</a:rPr>
              <a:t>Tế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bào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tự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điều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hòa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quá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trình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chuyển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hóa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vật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chất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thông</a:t>
            </a:r>
            <a:r>
              <a:rPr lang="en-US" sz="3200" dirty="0">
                <a:solidFill>
                  <a:srgbClr val="000000"/>
                </a:solidFill>
              </a:rPr>
              <a:t> qua </a:t>
            </a:r>
            <a:r>
              <a:rPr lang="en-US" sz="3200" dirty="0" err="1">
                <a:solidFill>
                  <a:srgbClr val="000000"/>
                </a:solidFill>
              </a:rPr>
              <a:t>điều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khiển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hoạt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tính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của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enzim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bằng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chất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ức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chế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hoặc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hoạt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hóa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206" y="2344246"/>
            <a:ext cx="4313442" cy="23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565780" y="484933"/>
            <a:ext cx="1601965" cy="1510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49350"/>
            <a:ext cx="857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Enzim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E75E-852B-4685-8883-736F3AA8F76D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0945" y="834125"/>
            <a:ext cx="8575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</a:rPr>
              <a:t>Vai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enzim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quá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hóa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chất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Tế bào có thể tự điều chỉnh quá trình chuyển hóa vật chất bằng cách nà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246"/>
            <a:ext cx="9554943" cy="361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4198" y="6408302"/>
            <a:ext cx="2057400" cy="365125"/>
          </a:xfrm>
        </p:spPr>
        <p:txBody>
          <a:bodyPr/>
          <a:lstStyle/>
          <a:p>
            <a:fld id="{62A3E75E-852B-4685-8883-736F3AA8F76D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3795" y="151966"/>
            <a:ext cx="8623273" cy="4558899"/>
            <a:chOff x="233795" y="151966"/>
            <a:chExt cx="8623273" cy="4558899"/>
          </a:xfrm>
        </p:grpSpPr>
        <p:pic>
          <p:nvPicPr>
            <p:cNvPr id="12" name="Picture 4" descr="Hình ảnh có li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08" y="1800325"/>
              <a:ext cx="7909070" cy="2910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57961" y="151966"/>
              <a:ext cx="8299107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800" dirty="0" smtClean="0">
                  <a:cs typeface="Times New Roman" panose="02020603050405020304" pitchFamily="18" charset="0"/>
                </a:rPr>
                <a:t>Sơ đồ dưới đây mô tả các con đường chuyển hóa vật chất giả định. Mũi tên chấm gạch chỉ sự ức chế ngược. Nếu chất G và chất F dư thừa trong tế bào thì nồng độ chất nào sẽ tăng một cách bất thường?</a:t>
              </a:r>
              <a:endParaRPr lang="en-US" sz="2800" dirty="0" smtClean="0">
                <a:cs typeface="Times New Roman" panose="02020603050405020304" pitchFamily="18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3795" y="322318"/>
              <a:ext cx="286498" cy="33071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2979" y="4552892"/>
            <a:ext cx="7487728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Tại sao khi tăng nhiệt độ quá cao so với nhiệt độ tối ưu của enzim thì hoạt tính </a:t>
            </a:r>
            <a:r>
              <a:rPr lang="vi-VN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của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vi-VN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enzim </a:t>
            </a:r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đó lại giảm hoặc mất hoàn toàn</a:t>
            </a:r>
            <a:r>
              <a:rPr lang="vi-VN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3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9" y="257862"/>
            <a:ext cx="6747164" cy="85050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45" y="1413170"/>
            <a:ext cx="857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Enzim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964" y="1937076"/>
            <a:ext cx="857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1</a:t>
            </a:r>
            <a:r>
              <a:rPr lang="en-US" sz="3200" b="1" dirty="0" smtClean="0">
                <a:solidFill>
                  <a:srgbClr val="0070C0"/>
                </a:solidFill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</a:rPr>
              <a:t>Cấu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trúc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959" y="2532836"/>
            <a:ext cx="857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2</a:t>
            </a:r>
            <a:r>
              <a:rPr lang="en-US" sz="3200" b="1" dirty="0" smtClean="0">
                <a:solidFill>
                  <a:srgbClr val="0070C0"/>
                </a:solidFill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</a:rPr>
              <a:t>Cơ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chế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tác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42724" y="231328"/>
            <a:ext cx="6151457" cy="817418"/>
          </a:xfrm>
          <a:prstGeom prst="roundRect">
            <a:avLst/>
          </a:prstGeom>
          <a:noFill/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E75E-852B-4685-8883-736F3AA8F76D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959" y="3128596"/>
            <a:ext cx="857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yếu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ảnh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hưởng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tính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enzim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935" y="3726935"/>
            <a:ext cx="8575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</a:rPr>
              <a:t>Vai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enzim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quá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hoá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13" grpId="1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680" y="820082"/>
            <a:ext cx="2377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00CC"/>
                </a:solidFill>
                <a:cs typeface="Arial" panose="020B0604020202020204" pitchFamily="34" charset="0"/>
              </a:rPr>
              <a:t>Cấu</a:t>
            </a:r>
            <a:r>
              <a:rPr lang="en-US" sz="2800" b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trúc</a:t>
            </a:r>
            <a:endParaRPr lang="en-US" sz="28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49350"/>
            <a:ext cx="857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Enzim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E75E-852B-4685-8883-736F3AA8F76D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06256" y="1584306"/>
            <a:ext cx="68990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cs typeface="Times New Roman" pitchFamily="18" charset="0"/>
              </a:rPr>
              <a:t>bào</a:t>
            </a:r>
            <a:r>
              <a:rPr lang="en-US" sz="32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Enzim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tăng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ứng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37" y="3819506"/>
            <a:ext cx="7071179" cy="17709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6256" y="5537838"/>
            <a:ext cx="498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cs typeface="Times New Roman" pitchFamily="18" charset="0"/>
              </a:rPr>
              <a:t>Enzim</a:t>
            </a:r>
            <a:r>
              <a:rPr lang="en-US" sz="32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protein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26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680" y="820082"/>
            <a:ext cx="2377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00CC"/>
                </a:solidFill>
                <a:cs typeface="Arial" panose="020B0604020202020204" pitchFamily="34" charset="0"/>
              </a:rPr>
              <a:t>Cấu</a:t>
            </a:r>
            <a:r>
              <a:rPr lang="en-US" sz="2800" b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trúc</a:t>
            </a:r>
            <a:endParaRPr lang="en-US" sz="28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49350"/>
            <a:ext cx="857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Enzim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E75E-852B-4685-8883-736F3AA8F76D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927" y="1222973"/>
            <a:ext cx="4192632" cy="47445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4680" y="2564186"/>
            <a:ext cx="40050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Enzim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vùng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trúc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biệt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liên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động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680" y="820082"/>
            <a:ext cx="2377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00CC"/>
                </a:solidFill>
                <a:cs typeface="Arial" panose="020B0604020202020204" pitchFamily="34" charset="0"/>
              </a:rPr>
              <a:t>Cấu</a:t>
            </a:r>
            <a:r>
              <a:rPr lang="en-US" sz="2800" b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trúc</a:t>
            </a:r>
            <a:endParaRPr lang="en-US" sz="28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49350"/>
            <a:ext cx="857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Enzim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E75E-852B-4685-8883-736F3AA8F76D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680" y="1343302"/>
            <a:ext cx="5078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Cơ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chế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tác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động</a:t>
            </a:r>
            <a:endParaRPr lang="en-US" sz="2800" b="1" u="sng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" b="10454"/>
          <a:stretch/>
        </p:blipFill>
        <p:spPr>
          <a:xfrm>
            <a:off x="495091" y="1914034"/>
            <a:ext cx="7899241" cy="480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3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ơ chế tác động của enzim saccaraza được diễn ra theo trình tự nào? - Thanh  Huy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56" y="0"/>
            <a:ext cx="6371145" cy="34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4680" y="820082"/>
            <a:ext cx="2377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00CC"/>
                </a:solidFill>
                <a:cs typeface="Arial" panose="020B0604020202020204" pitchFamily="34" charset="0"/>
              </a:rPr>
              <a:t>Cấu</a:t>
            </a:r>
            <a:r>
              <a:rPr lang="en-US" sz="2800" b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trúc</a:t>
            </a:r>
            <a:endParaRPr lang="en-US" sz="28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49350"/>
            <a:ext cx="857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Enzim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E75E-852B-4685-8883-736F3AA8F76D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680" y="1343302"/>
            <a:ext cx="5078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Cơ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chế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tác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động</a:t>
            </a:r>
            <a:endParaRPr lang="en-US" sz="2800" b="1" u="sng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945" y="3361458"/>
            <a:ext cx="8709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cs typeface="Times New Roman" pitchFamily="18" charset="0"/>
              </a:rPr>
              <a:t>Bước</a:t>
            </a:r>
            <a:r>
              <a:rPr lang="en-US" sz="3200" b="1" dirty="0">
                <a:cs typeface="Times New Roman" pitchFamily="18" charset="0"/>
              </a:rPr>
              <a:t> 1</a:t>
            </a:r>
            <a:r>
              <a:rPr lang="en-US" sz="3200" dirty="0">
                <a:cs typeface="Times New Roman" pitchFamily="18" charset="0"/>
              </a:rPr>
              <a:t>: </a:t>
            </a:r>
            <a:r>
              <a:rPr lang="en-US" sz="3200" dirty="0" err="1">
                <a:cs typeface="Times New Roman" pitchFamily="18" charset="0"/>
              </a:rPr>
              <a:t>Enzim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liên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kết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với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cơ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chất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tạo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phức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hợp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Enzim-cơ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chất</a:t>
            </a:r>
            <a:endParaRPr 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945" y="4615967"/>
            <a:ext cx="8709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3200" b="1" dirty="0" err="1" smtClean="0">
                <a:cs typeface="Times New Roman" pitchFamily="18" charset="0"/>
              </a:rPr>
              <a:t>Bước</a:t>
            </a:r>
            <a:r>
              <a:rPr lang="en-US" sz="3200" b="1" dirty="0" smtClean="0">
                <a:cs typeface="Times New Roman" pitchFamily="18" charset="0"/>
              </a:rPr>
              <a:t> 2</a:t>
            </a:r>
            <a:r>
              <a:rPr lang="en-US" sz="3200" dirty="0" smtClean="0">
                <a:cs typeface="Times New Roman" pitchFamily="18" charset="0"/>
              </a:rPr>
              <a:t>: </a:t>
            </a:r>
            <a:r>
              <a:rPr lang="en-US" sz="3200" dirty="0" err="1" smtClean="0">
                <a:cs typeface="Times New Roman" pitchFamily="18" charset="0"/>
              </a:rPr>
              <a:t>Enzim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tương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tác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với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cơ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chất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tạo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sản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phẩm</a:t>
            </a:r>
            <a:r>
              <a:rPr lang="en-US" sz="3200" dirty="0" smtClean="0">
                <a:cs typeface="Times New Roman" pitchFamily="18" charset="0"/>
              </a:rPr>
              <a:t>.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945" y="5402748"/>
            <a:ext cx="8709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cs typeface="Times New Roman" pitchFamily="18" charset="0"/>
              </a:rPr>
              <a:t>Bước</a:t>
            </a:r>
            <a:r>
              <a:rPr lang="en-US" sz="3200" b="1" dirty="0">
                <a:cs typeface="Times New Roman" pitchFamily="18" charset="0"/>
              </a:rPr>
              <a:t> 3</a:t>
            </a:r>
            <a:r>
              <a:rPr lang="en-US" sz="3200" dirty="0">
                <a:cs typeface="Times New Roman" pitchFamily="18" charset="0"/>
              </a:rPr>
              <a:t>: </a:t>
            </a:r>
            <a:r>
              <a:rPr lang="en-US" sz="3200" dirty="0" err="1">
                <a:cs typeface="Times New Roman" pitchFamily="18" charset="0"/>
              </a:rPr>
              <a:t>Enzim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phóng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thích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nguyên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vẹn</a:t>
            </a:r>
            <a:r>
              <a:rPr lang="en-US" sz="3200" dirty="0">
                <a:cs typeface="Times New Roman" pitchFamily="18" charset="0"/>
              </a:rPr>
              <a:t>.</a:t>
            </a:r>
            <a:br>
              <a:rPr lang="en-US" sz="3200" dirty="0">
                <a:cs typeface="Times New Roman" pitchFamily="18" charset="0"/>
              </a:rPr>
            </a:br>
            <a:endParaRPr lang="en-US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3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680" y="820082"/>
            <a:ext cx="2377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00CC"/>
                </a:solidFill>
                <a:cs typeface="Arial" panose="020B0604020202020204" pitchFamily="34" charset="0"/>
              </a:rPr>
              <a:t>Cấu</a:t>
            </a:r>
            <a:r>
              <a:rPr lang="en-US" sz="2800" b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trúc</a:t>
            </a:r>
            <a:endParaRPr lang="en-US" sz="28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49350"/>
            <a:ext cx="857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Enzim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E75E-852B-4685-8883-736F3AA8F76D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680" y="1343302"/>
            <a:ext cx="5078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Cơ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chế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tác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động</a:t>
            </a:r>
            <a:endParaRPr lang="en-US" sz="2800" b="1" u="sng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99" y="1937790"/>
            <a:ext cx="6944855" cy="2378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945" y="4910653"/>
            <a:ext cx="87322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73E87"/>
                </a:solidFill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73E87"/>
                </a:solidFill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73E87"/>
                </a:solidFill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73E87"/>
                </a:solidFill>
                <a:cs typeface="Times New Roman" pitchFamily="18" charset="0"/>
              </a:rPr>
              <a:t>enzim</a:t>
            </a:r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73E87"/>
                </a:solidFill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73E87"/>
                </a:solidFill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73E87"/>
                </a:solidFill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73E87"/>
                </a:solidFill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73E87"/>
                </a:solidFill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73E87"/>
                </a:solidFill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thù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73E87"/>
                </a:solidFill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enzim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73E87"/>
                </a:solidFill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73E87"/>
                </a:solidFill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73E87"/>
                </a:solidFill>
                <a:cs typeface="Times New Roman" pitchFamily="18" charset="0"/>
              </a:rPr>
              <a:t>xúc</a:t>
            </a:r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73E87"/>
                </a:solidFill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73E87"/>
                </a:solidFill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73E87"/>
                </a:solidFill>
                <a:cs typeface="Times New Roman" pitchFamily="18" charset="0"/>
              </a:rPr>
              <a:t>.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0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680" y="820082"/>
            <a:ext cx="2377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00CC"/>
                </a:solidFill>
                <a:cs typeface="Arial" panose="020B0604020202020204" pitchFamily="34" charset="0"/>
              </a:rPr>
              <a:t>Cấu</a:t>
            </a:r>
            <a:r>
              <a:rPr lang="en-US" sz="2800" b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trúc</a:t>
            </a:r>
            <a:endParaRPr lang="en-US" sz="28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49350"/>
            <a:ext cx="857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Enzim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E75E-852B-4685-8883-736F3AA8F76D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680" y="1343302"/>
            <a:ext cx="5078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Cơ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chế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tác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động</a:t>
            </a:r>
            <a:endParaRPr lang="en-US" sz="2800" b="1" u="sng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680" y="1866522"/>
            <a:ext cx="8225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3.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Các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yếu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tố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ảnh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hưởng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đến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hoạt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tính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enzim</a:t>
            </a:r>
            <a:endParaRPr lang="en-US" sz="2800" b="1" u="sng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94" y="2389743"/>
            <a:ext cx="6658516" cy="441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3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680" y="820082"/>
            <a:ext cx="2377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00CC"/>
                </a:solidFill>
                <a:cs typeface="Arial" panose="020B0604020202020204" pitchFamily="34" charset="0"/>
              </a:rPr>
              <a:t>Cấu</a:t>
            </a:r>
            <a:r>
              <a:rPr lang="en-US" sz="2800" b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trúc</a:t>
            </a:r>
            <a:endParaRPr lang="en-US" sz="28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49350"/>
            <a:ext cx="857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Enzim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E75E-852B-4685-8883-736F3AA8F76D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680" y="1343302"/>
            <a:ext cx="5078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Cơ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chế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tác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động</a:t>
            </a:r>
            <a:endParaRPr lang="en-US" sz="2800" b="1" u="sng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680" y="1866522"/>
            <a:ext cx="8225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3.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Các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yếu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tố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ảnh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hưởng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đến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hoạt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tính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enzim</a:t>
            </a:r>
            <a:endParaRPr lang="en-US" sz="2800" b="1" u="sng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59784" y="2375699"/>
            <a:ext cx="7307050" cy="826889"/>
          </a:xfrm>
          <a:custGeom>
            <a:avLst/>
            <a:gdLst>
              <a:gd name="connsiteX0" fmla="*/ 0 w 6414246"/>
              <a:gd name="connsiteY0" fmla="*/ 82689 h 826889"/>
              <a:gd name="connsiteX1" fmla="*/ 82689 w 6414246"/>
              <a:gd name="connsiteY1" fmla="*/ 0 h 826889"/>
              <a:gd name="connsiteX2" fmla="*/ 6331557 w 6414246"/>
              <a:gd name="connsiteY2" fmla="*/ 0 h 826889"/>
              <a:gd name="connsiteX3" fmla="*/ 6414246 w 6414246"/>
              <a:gd name="connsiteY3" fmla="*/ 82689 h 826889"/>
              <a:gd name="connsiteX4" fmla="*/ 6414246 w 6414246"/>
              <a:gd name="connsiteY4" fmla="*/ 744200 h 826889"/>
              <a:gd name="connsiteX5" fmla="*/ 6331557 w 6414246"/>
              <a:gd name="connsiteY5" fmla="*/ 826889 h 826889"/>
              <a:gd name="connsiteX6" fmla="*/ 82689 w 6414246"/>
              <a:gd name="connsiteY6" fmla="*/ 826889 h 826889"/>
              <a:gd name="connsiteX7" fmla="*/ 0 w 6414246"/>
              <a:gd name="connsiteY7" fmla="*/ 744200 h 826889"/>
              <a:gd name="connsiteX8" fmla="*/ 0 w 6414246"/>
              <a:gd name="connsiteY8" fmla="*/ 82689 h 8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4246" h="826889">
                <a:moveTo>
                  <a:pt x="0" y="82689"/>
                </a:moveTo>
                <a:cubicBezTo>
                  <a:pt x="0" y="37021"/>
                  <a:pt x="37021" y="0"/>
                  <a:pt x="82689" y="0"/>
                </a:cubicBezTo>
                <a:lnTo>
                  <a:pt x="6331557" y="0"/>
                </a:lnTo>
                <a:cubicBezTo>
                  <a:pt x="6377225" y="0"/>
                  <a:pt x="6414246" y="37021"/>
                  <a:pt x="6414246" y="82689"/>
                </a:cubicBezTo>
                <a:lnTo>
                  <a:pt x="6414246" y="744200"/>
                </a:lnTo>
                <a:cubicBezTo>
                  <a:pt x="6414246" y="789868"/>
                  <a:pt x="6377225" y="826889"/>
                  <a:pt x="6331557" y="826889"/>
                </a:cubicBezTo>
                <a:lnTo>
                  <a:pt x="82689" y="826889"/>
                </a:lnTo>
                <a:cubicBezTo>
                  <a:pt x="37021" y="826889"/>
                  <a:pt x="0" y="789868"/>
                  <a:pt x="0" y="744200"/>
                </a:cubicBezTo>
                <a:lnTo>
                  <a:pt x="0" y="8268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2218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Nhiệt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độ</a:t>
            </a:r>
            <a:endParaRPr lang="en-US" sz="2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959784" y="3285277"/>
            <a:ext cx="7307050" cy="826889"/>
          </a:xfrm>
          <a:custGeom>
            <a:avLst/>
            <a:gdLst>
              <a:gd name="connsiteX0" fmla="*/ 0 w 6414246"/>
              <a:gd name="connsiteY0" fmla="*/ 82689 h 826889"/>
              <a:gd name="connsiteX1" fmla="*/ 82689 w 6414246"/>
              <a:gd name="connsiteY1" fmla="*/ 0 h 826889"/>
              <a:gd name="connsiteX2" fmla="*/ 6331557 w 6414246"/>
              <a:gd name="connsiteY2" fmla="*/ 0 h 826889"/>
              <a:gd name="connsiteX3" fmla="*/ 6414246 w 6414246"/>
              <a:gd name="connsiteY3" fmla="*/ 82689 h 826889"/>
              <a:gd name="connsiteX4" fmla="*/ 6414246 w 6414246"/>
              <a:gd name="connsiteY4" fmla="*/ 744200 h 826889"/>
              <a:gd name="connsiteX5" fmla="*/ 6331557 w 6414246"/>
              <a:gd name="connsiteY5" fmla="*/ 826889 h 826889"/>
              <a:gd name="connsiteX6" fmla="*/ 82689 w 6414246"/>
              <a:gd name="connsiteY6" fmla="*/ 826889 h 826889"/>
              <a:gd name="connsiteX7" fmla="*/ 0 w 6414246"/>
              <a:gd name="connsiteY7" fmla="*/ 744200 h 826889"/>
              <a:gd name="connsiteX8" fmla="*/ 0 w 6414246"/>
              <a:gd name="connsiteY8" fmla="*/ 82689 h 8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4246" h="826889">
                <a:moveTo>
                  <a:pt x="0" y="82689"/>
                </a:moveTo>
                <a:cubicBezTo>
                  <a:pt x="0" y="37021"/>
                  <a:pt x="37021" y="0"/>
                  <a:pt x="82689" y="0"/>
                </a:cubicBezTo>
                <a:lnTo>
                  <a:pt x="6331557" y="0"/>
                </a:lnTo>
                <a:cubicBezTo>
                  <a:pt x="6377225" y="0"/>
                  <a:pt x="6414246" y="37021"/>
                  <a:pt x="6414246" y="82689"/>
                </a:cubicBezTo>
                <a:lnTo>
                  <a:pt x="6414246" y="744200"/>
                </a:lnTo>
                <a:cubicBezTo>
                  <a:pt x="6414246" y="789868"/>
                  <a:pt x="6377225" y="826889"/>
                  <a:pt x="6331557" y="826889"/>
                </a:cubicBezTo>
                <a:lnTo>
                  <a:pt x="82689" y="826889"/>
                </a:lnTo>
                <a:cubicBezTo>
                  <a:pt x="37021" y="826889"/>
                  <a:pt x="0" y="789868"/>
                  <a:pt x="0" y="744200"/>
                </a:cubicBezTo>
                <a:lnTo>
                  <a:pt x="0" y="8268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2218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Độ</a:t>
            </a:r>
            <a:r>
              <a:rPr lang="en-US" sz="2800" kern="1200" dirty="0" smtClean="0"/>
              <a:t> pH</a:t>
            </a:r>
            <a:endParaRPr lang="en-US" sz="28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959784" y="4194855"/>
            <a:ext cx="7307050" cy="826889"/>
          </a:xfrm>
          <a:custGeom>
            <a:avLst/>
            <a:gdLst>
              <a:gd name="connsiteX0" fmla="*/ 0 w 6414246"/>
              <a:gd name="connsiteY0" fmla="*/ 82689 h 826889"/>
              <a:gd name="connsiteX1" fmla="*/ 82689 w 6414246"/>
              <a:gd name="connsiteY1" fmla="*/ 0 h 826889"/>
              <a:gd name="connsiteX2" fmla="*/ 6331557 w 6414246"/>
              <a:gd name="connsiteY2" fmla="*/ 0 h 826889"/>
              <a:gd name="connsiteX3" fmla="*/ 6414246 w 6414246"/>
              <a:gd name="connsiteY3" fmla="*/ 82689 h 826889"/>
              <a:gd name="connsiteX4" fmla="*/ 6414246 w 6414246"/>
              <a:gd name="connsiteY4" fmla="*/ 744200 h 826889"/>
              <a:gd name="connsiteX5" fmla="*/ 6331557 w 6414246"/>
              <a:gd name="connsiteY5" fmla="*/ 826889 h 826889"/>
              <a:gd name="connsiteX6" fmla="*/ 82689 w 6414246"/>
              <a:gd name="connsiteY6" fmla="*/ 826889 h 826889"/>
              <a:gd name="connsiteX7" fmla="*/ 0 w 6414246"/>
              <a:gd name="connsiteY7" fmla="*/ 744200 h 826889"/>
              <a:gd name="connsiteX8" fmla="*/ 0 w 6414246"/>
              <a:gd name="connsiteY8" fmla="*/ 82689 h 8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4246" h="826889">
                <a:moveTo>
                  <a:pt x="0" y="82689"/>
                </a:moveTo>
                <a:cubicBezTo>
                  <a:pt x="0" y="37021"/>
                  <a:pt x="37021" y="0"/>
                  <a:pt x="82689" y="0"/>
                </a:cubicBezTo>
                <a:lnTo>
                  <a:pt x="6331557" y="0"/>
                </a:lnTo>
                <a:cubicBezTo>
                  <a:pt x="6377225" y="0"/>
                  <a:pt x="6414246" y="37021"/>
                  <a:pt x="6414246" y="82689"/>
                </a:cubicBezTo>
                <a:lnTo>
                  <a:pt x="6414246" y="744200"/>
                </a:lnTo>
                <a:cubicBezTo>
                  <a:pt x="6414246" y="789868"/>
                  <a:pt x="6377225" y="826889"/>
                  <a:pt x="6331557" y="826889"/>
                </a:cubicBezTo>
                <a:lnTo>
                  <a:pt x="82689" y="826889"/>
                </a:lnTo>
                <a:cubicBezTo>
                  <a:pt x="37021" y="826889"/>
                  <a:pt x="0" y="789868"/>
                  <a:pt x="0" y="744200"/>
                </a:cubicBezTo>
                <a:lnTo>
                  <a:pt x="0" y="8268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2218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Nồng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độ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cơ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chất</a:t>
            </a:r>
            <a:endParaRPr lang="en-US" sz="28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959784" y="5104433"/>
            <a:ext cx="7307050" cy="826889"/>
          </a:xfrm>
          <a:custGeom>
            <a:avLst/>
            <a:gdLst>
              <a:gd name="connsiteX0" fmla="*/ 0 w 6414246"/>
              <a:gd name="connsiteY0" fmla="*/ 82689 h 826889"/>
              <a:gd name="connsiteX1" fmla="*/ 82689 w 6414246"/>
              <a:gd name="connsiteY1" fmla="*/ 0 h 826889"/>
              <a:gd name="connsiteX2" fmla="*/ 6331557 w 6414246"/>
              <a:gd name="connsiteY2" fmla="*/ 0 h 826889"/>
              <a:gd name="connsiteX3" fmla="*/ 6414246 w 6414246"/>
              <a:gd name="connsiteY3" fmla="*/ 82689 h 826889"/>
              <a:gd name="connsiteX4" fmla="*/ 6414246 w 6414246"/>
              <a:gd name="connsiteY4" fmla="*/ 744200 h 826889"/>
              <a:gd name="connsiteX5" fmla="*/ 6331557 w 6414246"/>
              <a:gd name="connsiteY5" fmla="*/ 826889 h 826889"/>
              <a:gd name="connsiteX6" fmla="*/ 82689 w 6414246"/>
              <a:gd name="connsiteY6" fmla="*/ 826889 h 826889"/>
              <a:gd name="connsiteX7" fmla="*/ 0 w 6414246"/>
              <a:gd name="connsiteY7" fmla="*/ 744200 h 826889"/>
              <a:gd name="connsiteX8" fmla="*/ 0 w 6414246"/>
              <a:gd name="connsiteY8" fmla="*/ 82689 h 8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4246" h="826889">
                <a:moveTo>
                  <a:pt x="0" y="82689"/>
                </a:moveTo>
                <a:cubicBezTo>
                  <a:pt x="0" y="37021"/>
                  <a:pt x="37021" y="0"/>
                  <a:pt x="82689" y="0"/>
                </a:cubicBezTo>
                <a:lnTo>
                  <a:pt x="6331557" y="0"/>
                </a:lnTo>
                <a:cubicBezTo>
                  <a:pt x="6377225" y="0"/>
                  <a:pt x="6414246" y="37021"/>
                  <a:pt x="6414246" y="82689"/>
                </a:cubicBezTo>
                <a:lnTo>
                  <a:pt x="6414246" y="744200"/>
                </a:lnTo>
                <a:cubicBezTo>
                  <a:pt x="6414246" y="789868"/>
                  <a:pt x="6377225" y="826889"/>
                  <a:pt x="6331557" y="826889"/>
                </a:cubicBezTo>
                <a:lnTo>
                  <a:pt x="82689" y="826889"/>
                </a:lnTo>
                <a:cubicBezTo>
                  <a:pt x="37021" y="826889"/>
                  <a:pt x="0" y="789868"/>
                  <a:pt x="0" y="744200"/>
                </a:cubicBezTo>
                <a:lnTo>
                  <a:pt x="0" y="8268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2218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Nồng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độ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enzim</a:t>
            </a:r>
            <a:endParaRPr lang="en-US" sz="28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959784" y="6014012"/>
            <a:ext cx="7307050" cy="826889"/>
          </a:xfrm>
          <a:custGeom>
            <a:avLst/>
            <a:gdLst>
              <a:gd name="connsiteX0" fmla="*/ 0 w 6414246"/>
              <a:gd name="connsiteY0" fmla="*/ 82689 h 826889"/>
              <a:gd name="connsiteX1" fmla="*/ 82689 w 6414246"/>
              <a:gd name="connsiteY1" fmla="*/ 0 h 826889"/>
              <a:gd name="connsiteX2" fmla="*/ 6331557 w 6414246"/>
              <a:gd name="connsiteY2" fmla="*/ 0 h 826889"/>
              <a:gd name="connsiteX3" fmla="*/ 6414246 w 6414246"/>
              <a:gd name="connsiteY3" fmla="*/ 82689 h 826889"/>
              <a:gd name="connsiteX4" fmla="*/ 6414246 w 6414246"/>
              <a:gd name="connsiteY4" fmla="*/ 744200 h 826889"/>
              <a:gd name="connsiteX5" fmla="*/ 6331557 w 6414246"/>
              <a:gd name="connsiteY5" fmla="*/ 826889 h 826889"/>
              <a:gd name="connsiteX6" fmla="*/ 82689 w 6414246"/>
              <a:gd name="connsiteY6" fmla="*/ 826889 h 826889"/>
              <a:gd name="connsiteX7" fmla="*/ 0 w 6414246"/>
              <a:gd name="connsiteY7" fmla="*/ 744200 h 826889"/>
              <a:gd name="connsiteX8" fmla="*/ 0 w 6414246"/>
              <a:gd name="connsiteY8" fmla="*/ 82689 h 8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4246" h="826889">
                <a:moveTo>
                  <a:pt x="0" y="82689"/>
                </a:moveTo>
                <a:cubicBezTo>
                  <a:pt x="0" y="37021"/>
                  <a:pt x="37021" y="0"/>
                  <a:pt x="82689" y="0"/>
                </a:cubicBezTo>
                <a:lnTo>
                  <a:pt x="6331557" y="0"/>
                </a:lnTo>
                <a:cubicBezTo>
                  <a:pt x="6377225" y="0"/>
                  <a:pt x="6414246" y="37021"/>
                  <a:pt x="6414246" y="82689"/>
                </a:cubicBezTo>
                <a:lnTo>
                  <a:pt x="6414246" y="744200"/>
                </a:lnTo>
                <a:cubicBezTo>
                  <a:pt x="6414246" y="789868"/>
                  <a:pt x="6377225" y="826889"/>
                  <a:pt x="6331557" y="826889"/>
                </a:cubicBezTo>
                <a:lnTo>
                  <a:pt x="82689" y="826889"/>
                </a:lnTo>
                <a:cubicBezTo>
                  <a:pt x="37021" y="826889"/>
                  <a:pt x="0" y="789868"/>
                  <a:pt x="0" y="744200"/>
                </a:cubicBezTo>
                <a:lnTo>
                  <a:pt x="0" y="8268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2218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Chất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ức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chế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hoặc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hoạt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hóa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enzim</a:t>
            </a:r>
            <a:endParaRPr 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185716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3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5" grpId="0" animBg="1"/>
      <p:bldP spid="11" grpId="0" animBg="1"/>
      <p:bldP spid="13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481</Words>
  <Application>Microsoft Office PowerPoint</Application>
  <PresentationFormat>On-screen Show (4:3)</PresentationFormat>
  <Paragraphs>74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VỀ DỰ GIỜ THĂM LỚP</dc:title>
  <dc:creator>My Ly</dc:creator>
  <cp:lastModifiedBy>Steven</cp:lastModifiedBy>
  <cp:revision>31</cp:revision>
  <dcterms:created xsi:type="dcterms:W3CDTF">2019-01-14T03:31:32Z</dcterms:created>
  <dcterms:modified xsi:type="dcterms:W3CDTF">2021-12-13T07:35:25Z</dcterms:modified>
</cp:coreProperties>
</file>